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3" r:id="rId6"/>
    <p:sldId id="274" r:id="rId7"/>
    <p:sldId id="275" r:id="rId8"/>
    <p:sldId id="271" r:id="rId9"/>
    <p:sldId id="276" r:id="rId10"/>
    <p:sldId id="261" r:id="rId11"/>
    <p:sldId id="277" r:id="rId12"/>
    <p:sldId id="262" r:id="rId13"/>
    <p:sldId id="287" r:id="rId14"/>
    <p:sldId id="282" r:id="rId15"/>
    <p:sldId id="264" r:id="rId16"/>
    <p:sldId id="263" r:id="rId17"/>
    <p:sldId id="272" r:id="rId18"/>
    <p:sldId id="265" r:id="rId19"/>
    <p:sldId id="279" r:id="rId20"/>
    <p:sldId id="266" r:id="rId21"/>
    <p:sldId id="288" r:id="rId22"/>
    <p:sldId id="267" r:id="rId23"/>
    <p:sldId id="278" r:id="rId24"/>
    <p:sldId id="270" r:id="rId25"/>
    <p:sldId id="286" r:id="rId26"/>
    <p:sldId id="285" r:id="rId27"/>
    <p:sldId id="284" r:id="rId28"/>
    <p:sldId id="289" r:id="rId29"/>
    <p:sldId id="283" r:id="rId30"/>
    <p:sldId id="290" r:id="rId31"/>
    <p:sldId id="291" r:id="rId32"/>
    <p:sldId id="292" r:id="rId33"/>
    <p:sldId id="268" r:id="rId3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75BE355-8C47-4B14-8404-A6741693705F}" type="datetimeFigureOut">
              <a:rPr lang="ru-RU" smtClean="0"/>
              <a:t>04.09.2022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FA5114E-CBA1-4BFA-8D82-070EC8C0FE83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13800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BE355-8C47-4B14-8404-A6741693705F}" type="datetimeFigureOut">
              <a:rPr lang="ru-RU" smtClean="0"/>
              <a:t>04.09.2022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5114E-CBA1-4BFA-8D82-070EC8C0F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2467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BE355-8C47-4B14-8404-A6741693705F}" type="datetimeFigureOut">
              <a:rPr lang="ru-RU" smtClean="0"/>
              <a:t>04.09.2022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5114E-CBA1-4BFA-8D82-070EC8C0F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049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BE355-8C47-4B14-8404-A6741693705F}" type="datetimeFigureOut">
              <a:rPr lang="ru-RU" smtClean="0"/>
              <a:t>04.09.2022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5114E-CBA1-4BFA-8D82-070EC8C0F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611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BE355-8C47-4B14-8404-A6741693705F}" type="datetimeFigureOut">
              <a:rPr lang="ru-RU" smtClean="0"/>
              <a:t>04.09.2022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5114E-CBA1-4BFA-8D82-070EC8C0FE83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166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BE355-8C47-4B14-8404-A6741693705F}" type="datetimeFigureOut">
              <a:rPr lang="ru-RU" smtClean="0"/>
              <a:t>04.09.2022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5114E-CBA1-4BFA-8D82-070EC8C0F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5935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BE355-8C47-4B14-8404-A6741693705F}" type="datetimeFigureOut">
              <a:rPr lang="ru-RU" smtClean="0"/>
              <a:t>04.09.2022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5114E-CBA1-4BFA-8D82-070EC8C0F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903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BE355-8C47-4B14-8404-A6741693705F}" type="datetimeFigureOut">
              <a:rPr lang="ru-RU" smtClean="0"/>
              <a:t>04.09.2022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5114E-CBA1-4BFA-8D82-070EC8C0F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396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BE355-8C47-4B14-8404-A6741693705F}" type="datetimeFigureOut">
              <a:rPr lang="ru-RU" smtClean="0"/>
              <a:t>04.09.2022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5114E-CBA1-4BFA-8D82-070EC8C0F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7397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BE355-8C47-4B14-8404-A6741693705F}" type="datetimeFigureOut">
              <a:rPr lang="ru-RU" smtClean="0"/>
              <a:t>04.09.2022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5114E-CBA1-4BFA-8D82-070EC8C0F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6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BE355-8C47-4B14-8404-A6741693705F}" type="datetimeFigureOut">
              <a:rPr lang="ru-RU" smtClean="0"/>
              <a:t>04.09.2022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A5114E-CBA1-4BFA-8D82-070EC8C0F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3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075BE355-8C47-4B14-8404-A6741693705F}" type="datetimeFigureOut">
              <a:rPr lang="ru-RU" smtClean="0"/>
              <a:t>04.09.2022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EFA5114E-CBA1-4BFA-8D82-070EC8C0FE8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464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90588" y="-504825"/>
            <a:ext cx="13973175" cy="786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8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46"/>
          <a:stretch/>
        </p:blipFill>
        <p:spPr>
          <a:xfrm>
            <a:off x="2643857" y="2057400"/>
            <a:ext cx="7118329" cy="430476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815920" y="303074"/>
            <a:ext cx="794626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1"/>
                </a:solidFill>
                <a:latin typeface="Turbota" panose="02000503000000000000" pitchFamily="50" charset="0"/>
              </a:rPr>
              <a:t> </a:t>
            </a:r>
            <a:r>
              <a:rPr lang="ru-RU" sz="5400" b="1" dirty="0" err="1" smtClean="0">
                <a:solidFill>
                  <a:schemeClr val="accent1"/>
                </a:solidFill>
                <a:latin typeface="Turbota" panose="02000503000000000000" pitchFamily="50" charset="0"/>
              </a:rPr>
              <a:t>Лэпбук</a:t>
            </a:r>
            <a:r>
              <a:rPr lang="ru-RU" sz="5400" b="1" dirty="0" smtClean="0">
                <a:solidFill>
                  <a:schemeClr val="accent1"/>
                </a:solidFill>
                <a:latin typeface="Turbota" panose="02000503000000000000" pitchFamily="50" charset="0"/>
              </a:rPr>
              <a:t> </a:t>
            </a:r>
            <a:endParaRPr lang="ru-RU" sz="5400" b="1" dirty="0">
              <a:solidFill>
                <a:schemeClr val="accent1"/>
              </a:solidFill>
              <a:latin typeface="Turbota" panose="02000503000000000000" pitchFamily="50" charset="0"/>
            </a:endParaRPr>
          </a:p>
          <a:p>
            <a:pPr algn="ctr"/>
            <a:r>
              <a:rPr lang="ru-RU" sz="5400" b="1" dirty="0">
                <a:solidFill>
                  <a:schemeClr val="accent1"/>
                </a:solidFill>
                <a:latin typeface="Turbota" panose="02000503000000000000" pitchFamily="50" charset="0"/>
              </a:rPr>
              <a:t> </a:t>
            </a:r>
            <a:r>
              <a:rPr lang="ru-RU" sz="5400" b="1" dirty="0" smtClean="0">
                <a:solidFill>
                  <a:schemeClr val="accent1"/>
                </a:solidFill>
                <a:latin typeface="Turbota" panose="02000503000000000000" pitchFamily="50" charset="0"/>
              </a:rPr>
              <a:t>«</a:t>
            </a:r>
            <a:r>
              <a:rPr lang="ru-RU" sz="5400" b="1" dirty="0">
                <a:solidFill>
                  <a:schemeClr val="accent1"/>
                </a:solidFill>
                <a:latin typeface="Turbota" panose="02000503000000000000" pitchFamily="50" charset="0"/>
              </a:rPr>
              <a:t>Денискины </a:t>
            </a:r>
            <a:r>
              <a:rPr lang="ru-RU" sz="5400" b="1" dirty="0" smtClean="0">
                <a:solidFill>
                  <a:schemeClr val="accent1"/>
                </a:solidFill>
                <a:latin typeface="Turbota" panose="02000503000000000000" pitchFamily="50" charset="0"/>
              </a:rPr>
              <a:t>рассказы» </a:t>
            </a:r>
            <a:endParaRPr lang="ru-RU" sz="5400" b="1" dirty="0">
              <a:solidFill>
                <a:schemeClr val="accent1"/>
              </a:solidFill>
              <a:latin typeface="Turbota" panose="02000503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176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58" y="2434024"/>
            <a:ext cx="5365850" cy="4024387"/>
          </a:xfrm>
          <a:prstGeom prst="rect">
            <a:avLst/>
          </a:prstGeom>
        </p:spPr>
      </p:pic>
      <p:pic>
        <p:nvPicPr>
          <p:cNvPr id="5" name="Объект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9931" y="507720"/>
            <a:ext cx="5202280" cy="389546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8371" y="1030016"/>
            <a:ext cx="6395258" cy="479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26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7045" y="917230"/>
            <a:ext cx="3767655" cy="50235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783" y="534470"/>
            <a:ext cx="7045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1"/>
                </a:solidFill>
                <a:latin typeface="Turbota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«Читай Драгунского!»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083" y="1663337"/>
            <a:ext cx="7262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1"/>
                </a:solidFill>
                <a:latin typeface="Turbota" panose="02000503000000000000" pitchFamily="50" charset="0"/>
              </a:rPr>
              <a:t>«Смотри Драгунского!»</a:t>
            </a:r>
            <a:endParaRPr lang="ru-RU" sz="4800" b="1" dirty="0">
              <a:solidFill>
                <a:schemeClr val="accent1"/>
              </a:solidFill>
              <a:latin typeface="Turbota" panose="02000503000000000000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3083" y="2772461"/>
            <a:ext cx="6374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1"/>
                </a:solidFill>
                <a:latin typeface="Turbota" panose="02000503000000000000" pitchFamily="50" charset="0"/>
              </a:rPr>
              <a:t>«О </a:t>
            </a:r>
            <a:r>
              <a:rPr lang="ru-RU" sz="4800" b="1" dirty="0">
                <a:solidFill>
                  <a:schemeClr val="accent1"/>
                </a:solidFill>
                <a:latin typeface="Turbota" panose="02000503000000000000" pitchFamily="50" charset="0"/>
              </a:rPr>
              <a:t>Д</a:t>
            </a:r>
            <a:r>
              <a:rPr lang="ru-RU" sz="4800" b="1" dirty="0" smtClean="0">
                <a:solidFill>
                  <a:schemeClr val="accent1"/>
                </a:solidFill>
                <a:latin typeface="Turbota" panose="02000503000000000000" pitchFamily="50" charset="0"/>
              </a:rPr>
              <a:t>ениске»</a:t>
            </a:r>
            <a:endParaRPr lang="ru-RU" sz="4800" b="1" dirty="0">
              <a:solidFill>
                <a:schemeClr val="accent1"/>
              </a:solidFill>
              <a:latin typeface="Turbota" panose="02000503000000000000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083" y="3881585"/>
            <a:ext cx="6923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1"/>
                </a:solidFill>
                <a:latin typeface="Turbota" panose="02000503000000000000" pitchFamily="50" charset="0"/>
              </a:rPr>
              <a:t>«Бюро находок» </a:t>
            </a:r>
            <a:endParaRPr lang="ru-RU" sz="4800" b="1" dirty="0">
              <a:solidFill>
                <a:schemeClr val="accent1"/>
              </a:solidFill>
              <a:latin typeface="Turbota" panose="02000503000000000000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9783" y="5109772"/>
            <a:ext cx="8064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1"/>
                </a:solidFill>
                <a:latin typeface="Turbota" panose="02000503000000000000" pitchFamily="50" charset="0"/>
              </a:rPr>
              <a:t>«Сочини свою историю!» </a:t>
            </a:r>
            <a:endParaRPr lang="ru-RU" sz="4800" b="1" dirty="0">
              <a:solidFill>
                <a:schemeClr val="accent1"/>
              </a:solidFill>
              <a:latin typeface="Turbota" panose="02000503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30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7045" y="917230"/>
            <a:ext cx="3767655" cy="50235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783" y="534470"/>
            <a:ext cx="7045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1"/>
                </a:solidFill>
                <a:latin typeface="Turbota" panose="02000503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«Читай Драгунского!»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3083" y="1663337"/>
            <a:ext cx="7262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1"/>
                </a:solidFill>
                <a:latin typeface="Turbota" panose="02000503000000000000" pitchFamily="50" charset="0"/>
              </a:rPr>
              <a:t>«Смотри Драгунского!»</a:t>
            </a:r>
            <a:endParaRPr lang="ru-RU" sz="4800" b="1" dirty="0">
              <a:solidFill>
                <a:schemeClr val="accent1"/>
              </a:solidFill>
              <a:latin typeface="Turbota" panose="02000503000000000000" pitchFamily="50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3083" y="2772461"/>
            <a:ext cx="6374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1"/>
                </a:solidFill>
                <a:latin typeface="Turbota" panose="02000503000000000000" pitchFamily="50" charset="0"/>
              </a:rPr>
              <a:t>«О </a:t>
            </a:r>
            <a:r>
              <a:rPr lang="ru-RU" sz="4800" b="1" dirty="0">
                <a:solidFill>
                  <a:schemeClr val="accent1"/>
                </a:solidFill>
                <a:latin typeface="Turbota" panose="02000503000000000000" pitchFamily="50" charset="0"/>
              </a:rPr>
              <a:t>Д</a:t>
            </a:r>
            <a:r>
              <a:rPr lang="ru-RU" sz="4800" b="1" dirty="0" smtClean="0">
                <a:solidFill>
                  <a:schemeClr val="accent1"/>
                </a:solidFill>
                <a:latin typeface="Turbota" panose="02000503000000000000" pitchFamily="50" charset="0"/>
              </a:rPr>
              <a:t>ениске»</a:t>
            </a:r>
            <a:endParaRPr lang="ru-RU" sz="4800" b="1" dirty="0">
              <a:solidFill>
                <a:schemeClr val="accent1"/>
              </a:solidFill>
              <a:latin typeface="Turbota" panose="02000503000000000000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3083" y="3881585"/>
            <a:ext cx="69233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1"/>
                </a:solidFill>
                <a:latin typeface="Turbota" panose="02000503000000000000" pitchFamily="50" charset="0"/>
              </a:rPr>
              <a:t>«Бюро находок» </a:t>
            </a:r>
            <a:endParaRPr lang="ru-RU" sz="4800" b="1" dirty="0">
              <a:solidFill>
                <a:schemeClr val="accent1"/>
              </a:solidFill>
              <a:latin typeface="Turbota" panose="02000503000000000000" pitchFamily="50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39783" y="5109772"/>
            <a:ext cx="80641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dirty="0" smtClean="0">
                <a:solidFill>
                  <a:schemeClr val="accent1"/>
                </a:solidFill>
                <a:latin typeface="Turbota" panose="02000503000000000000" pitchFamily="50" charset="0"/>
              </a:rPr>
              <a:t>«Сочини свою историю!» </a:t>
            </a:r>
            <a:endParaRPr lang="ru-RU" sz="4800" b="1" dirty="0">
              <a:solidFill>
                <a:schemeClr val="accent1"/>
              </a:solidFill>
              <a:latin typeface="Turbota" panose="02000503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302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84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46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556" y="1187768"/>
            <a:ext cx="6958885" cy="5219164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122866" y="264438"/>
            <a:ext cx="79462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1"/>
                </a:solidFill>
                <a:latin typeface="Turbota" panose="02000503000000000000" pitchFamily="50" charset="0"/>
              </a:rPr>
              <a:t>«Космический </a:t>
            </a:r>
            <a:r>
              <a:rPr lang="ru-RU" sz="5400" b="1" dirty="0" err="1" smtClean="0">
                <a:solidFill>
                  <a:schemeClr val="accent1"/>
                </a:solidFill>
                <a:latin typeface="Turbota" panose="02000503000000000000" pitchFamily="50" charset="0"/>
              </a:rPr>
              <a:t>лэпбук</a:t>
            </a:r>
            <a:r>
              <a:rPr lang="ru-RU" sz="5400" b="1" dirty="0" smtClean="0">
                <a:solidFill>
                  <a:schemeClr val="accent1"/>
                </a:solidFill>
                <a:latin typeface="Turbota" panose="02000503000000000000" pitchFamily="50" charset="0"/>
              </a:rPr>
              <a:t>» </a:t>
            </a:r>
            <a:endParaRPr lang="ru-RU" sz="5400" b="1" dirty="0">
              <a:solidFill>
                <a:schemeClr val="accent1"/>
              </a:solidFill>
              <a:latin typeface="Turbota" panose="02000503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17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72" b="10611"/>
          <a:stretch/>
        </p:blipFill>
        <p:spPr>
          <a:xfrm>
            <a:off x="1295401" y="724436"/>
            <a:ext cx="9601198" cy="540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740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928" y="1935311"/>
            <a:ext cx="5724179" cy="452344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11179" y="180985"/>
            <a:ext cx="1036964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err="1" smtClean="0">
                <a:solidFill>
                  <a:schemeClr val="accent1"/>
                </a:solidFill>
                <a:latin typeface="Turbota" panose="02000503000000000000" pitchFamily="50" charset="0"/>
              </a:rPr>
              <a:t>Лэпбук</a:t>
            </a:r>
            <a:r>
              <a:rPr lang="ru-RU" sz="5400" b="1" dirty="0" smtClean="0">
                <a:solidFill>
                  <a:schemeClr val="accent1"/>
                </a:solidFill>
                <a:latin typeface="Turbota" panose="02000503000000000000" pitchFamily="50" charset="0"/>
              </a:rPr>
              <a:t> </a:t>
            </a:r>
          </a:p>
          <a:p>
            <a:pPr algn="ctr"/>
            <a:r>
              <a:rPr lang="ru-RU" sz="5400" b="1" dirty="0" smtClean="0">
                <a:solidFill>
                  <a:schemeClr val="accent1"/>
                </a:solidFill>
                <a:latin typeface="Turbota" panose="02000503000000000000" pitchFamily="50" charset="0"/>
              </a:rPr>
              <a:t>«Вселенная Гарри Поттера» </a:t>
            </a:r>
            <a:endParaRPr lang="ru-RU" sz="5400" b="1" dirty="0">
              <a:solidFill>
                <a:schemeClr val="accent1"/>
              </a:solidFill>
              <a:latin typeface="Turbota" panose="02000503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45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16" y="746974"/>
            <a:ext cx="5305114" cy="50874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6059" y="2353507"/>
            <a:ext cx="4423795" cy="42039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0698" y="342134"/>
            <a:ext cx="1710193" cy="190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196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46435" y="1199438"/>
            <a:ext cx="4335953" cy="61327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0949" y="302526"/>
            <a:ext cx="1509844" cy="1675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08125" y="302526"/>
            <a:ext cx="43154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err="1" smtClean="0">
                <a:solidFill>
                  <a:schemeClr val="accent1"/>
                </a:solidFill>
                <a:latin typeface="Turbota" panose="02000503000000000000" pitchFamily="50" charset="0"/>
              </a:rPr>
              <a:t>Подтемы</a:t>
            </a:r>
            <a:r>
              <a:rPr lang="ru-RU" sz="5400" b="1" dirty="0" smtClean="0">
                <a:latin typeface="Turbota" panose="02000503000000000000" pitchFamily="50" charset="0"/>
              </a:rPr>
              <a:t> </a:t>
            </a:r>
            <a:endParaRPr lang="ru-RU" sz="5400" b="1" dirty="0">
              <a:latin typeface="Turbota" panose="02000503000000000000" pitchFamily="50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21217" y="983576"/>
            <a:ext cx="7688687" cy="5339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3100" b="1" dirty="0">
                <a:latin typeface="Turbota" panose="02000503000000000000" pitchFamily="50" charset="0"/>
              </a:rPr>
              <a:t>«</a:t>
            </a:r>
            <a:r>
              <a:rPr lang="en-US" sz="3100" b="1" dirty="0">
                <a:latin typeface="Turbota" panose="02000503000000000000" pitchFamily="50" charset="0"/>
              </a:rPr>
              <a:t>HOGWARTS</a:t>
            </a:r>
            <a:r>
              <a:rPr lang="ru-RU" sz="3100" b="1" dirty="0">
                <a:latin typeface="Turbota" panose="02000503000000000000" pitchFamily="50" charset="0"/>
              </a:rPr>
              <a:t>»</a:t>
            </a:r>
          </a:p>
          <a:p>
            <a:endParaRPr lang="ru-RU" sz="3100" b="1" dirty="0">
              <a:latin typeface="Turbota" panose="02000503000000000000" pitchFamily="50" charset="0"/>
            </a:endParaRPr>
          </a:p>
          <a:p>
            <a:r>
              <a:rPr lang="ru-RU" sz="3100" b="1" dirty="0">
                <a:latin typeface="Turbota" panose="02000503000000000000" pitchFamily="50" charset="0"/>
              </a:rPr>
              <a:t>2.«Лавка </a:t>
            </a:r>
            <a:r>
              <a:rPr lang="ru-RU" sz="3100" b="1" dirty="0" err="1">
                <a:latin typeface="Turbota" panose="02000503000000000000" pitchFamily="50" charset="0"/>
              </a:rPr>
              <a:t>Олливандера</a:t>
            </a:r>
            <a:r>
              <a:rPr lang="ru-RU" sz="3100" b="1" dirty="0">
                <a:latin typeface="Turbota" panose="02000503000000000000" pitchFamily="50" charset="0"/>
              </a:rPr>
              <a:t>»</a:t>
            </a:r>
          </a:p>
          <a:p>
            <a:endParaRPr lang="ru-RU" sz="3100" b="1" dirty="0">
              <a:latin typeface="Turbota" panose="02000503000000000000" pitchFamily="50" charset="0"/>
            </a:endParaRPr>
          </a:p>
          <a:p>
            <a:r>
              <a:rPr lang="ru-RU" sz="3100" b="1" dirty="0">
                <a:latin typeface="Turbota" panose="02000503000000000000" pitchFamily="50" charset="0"/>
              </a:rPr>
              <a:t>3.«Заклинания»</a:t>
            </a:r>
          </a:p>
          <a:p>
            <a:endParaRPr lang="ru-RU" sz="3100" b="1" dirty="0">
              <a:latin typeface="Turbota" panose="02000503000000000000" pitchFamily="50" charset="0"/>
            </a:endParaRPr>
          </a:p>
          <a:p>
            <a:r>
              <a:rPr lang="ru-RU" sz="3100" b="1" dirty="0">
                <a:latin typeface="Turbota" panose="02000503000000000000" pitchFamily="50" charset="0"/>
              </a:rPr>
              <a:t>4.«Алхимия»</a:t>
            </a:r>
          </a:p>
          <a:p>
            <a:endParaRPr lang="ru-RU" sz="3100" b="1" dirty="0">
              <a:latin typeface="Turbota" panose="02000503000000000000" pitchFamily="50" charset="0"/>
            </a:endParaRPr>
          </a:p>
          <a:p>
            <a:r>
              <a:rPr lang="ru-RU" sz="3100" b="1" dirty="0">
                <a:latin typeface="Turbota" panose="02000503000000000000" pitchFamily="50" charset="0"/>
              </a:rPr>
              <a:t>5. «Турнир по </a:t>
            </a:r>
            <a:r>
              <a:rPr lang="ru-RU" sz="3100" b="1" dirty="0" err="1">
                <a:latin typeface="Turbota" panose="02000503000000000000" pitchFamily="50" charset="0"/>
              </a:rPr>
              <a:t>квиддичу</a:t>
            </a:r>
            <a:r>
              <a:rPr lang="ru-RU" sz="3100" b="1" dirty="0">
                <a:latin typeface="Turbota" panose="02000503000000000000" pitchFamily="50" charset="0"/>
              </a:rPr>
              <a:t>»</a:t>
            </a:r>
          </a:p>
          <a:p>
            <a:endParaRPr lang="ru-RU" sz="3100" b="1" dirty="0">
              <a:latin typeface="Turbota" panose="02000503000000000000" pitchFamily="50" charset="0"/>
            </a:endParaRPr>
          </a:p>
          <a:p>
            <a:r>
              <a:rPr lang="ru-RU" sz="3100" b="1" dirty="0">
                <a:latin typeface="Turbota" panose="02000503000000000000" pitchFamily="50" charset="0"/>
              </a:rPr>
              <a:t>6. «Правда</a:t>
            </a:r>
            <a:r>
              <a:rPr lang="en-US" sz="3100" b="1" dirty="0">
                <a:latin typeface="Turbota" panose="02000503000000000000" pitchFamily="50" charset="0"/>
              </a:rPr>
              <a:t>/</a:t>
            </a:r>
            <a:r>
              <a:rPr lang="ru-RU" sz="3100" b="1" dirty="0">
                <a:latin typeface="Turbota" panose="02000503000000000000" pitchFamily="50" charset="0"/>
              </a:rPr>
              <a:t>неправда»</a:t>
            </a:r>
          </a:p>
        </p:txBody>
      </p:sp>
    </p:spTree>
    <p:extLst>
      <p:ext uri="{BB962C8B-B14F-4D97-AF65-F5344CB8AC3E}">
        <p14:creationId xmlns:p14="http://schemas.microsoft.com/office/powerpoint/2010/main" val="386851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1573" y="212924"/>
            <a:ext cx="10388854" cy="3216076"/>
          </a:xfrm>
        </p:spPr>
        <p:txBody>
          <a:bodyPr>
            <a:normAutofit/>
          </a:bodyPr>
          <a:lstStyle/>
          <a:p>
            <a:pPr algn="ctr">
              <a:lnSpc>
                <a:spcPct val="70000"/>
              </a:lnSpc>
            </a:pPr>
            <a:r>
              <a:rPr lang="ru-RU" sz="6600" b="1" dirty="0" err="1" smtClean="0">
                <a:latin typeface="Turbota" panose="02000503000000000000" pitchFamily="50" charset="0"/>
              </a:rPr>
              <a:t>Лэпбук</a:t>
            </a:r>
            <a:r>
              <a:rPr lang="ru-RU" sz="6600" b="1" dirty="0">
                <a:latin typeface="Turbota" panose="02000503000000000000" pitchFamily="50" charset="0"/>
              </a:rPr>
              <a:t>:</a:t>
            </a:r>
            <a:r>
              <a:rPr lang="ru-RU" sz="6600" b="1" dirty="0" smtClean="0">
                <a:latin typeface="Turbota" panose="02000503000000000000" pitchFamily="50" charset="0"/>
              </a:rPr>
              <a:t> впечатления</a:t>
            </a:r>
            <a:br>
              <a:rPr lang="ru-RU" sz="6600" b="1" dirty="0" smtClean="0">
                <a:latin typeface="Turbota" panose="02000503000000000000" pitchFamily="50" charset="0"/>
              </a:rPr>
            </a:br>
            <a:r>
              <a:rPr lang="ru-RU" sz="6600" b="1" dirty="0" smtClean="0">
                <a:latin typeface="Turbota" panose="02000503000000000000" pitchFamily="50" charset="0"/>
              </a:rPr>
              <a:t> о прочитанном</a:t>
            </a:r>
            <a:endParaRPr lang="ru-RU" b="1" dirty="0">
              <a:latin typeface="Turbota" panose="02000503000000000000" pitchFamily="50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3576918"/>
            <a:ext cx="9872871" cy="251908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dirty="0" smtClean="0"/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endParaRPr lang="ru-RU" dirty="0" smtClean="0"/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endParaRPr lang="ru-RU" dirty="0"/>
          </a:p>
          <a:p>
            <a:pPr marL="45720" indent="0">
              <a:buNone/>
            </a:pPr>
            <a:endParaRPr lang="ru-RU" dirty="0" smtClean="0"/>
          </a:p>
          <a:p>
            <a:pPr marL="45720" indent="0">
              <a:buNone/>
            </a:pP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80717" y="5227933"/>
            <a:ext cx="111974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Turbota" panose="02000503000000000000" pitchFamily="50" charset="0"/>
              </a:rPr>
              <a:t>Сотрудник библиотеки-филиала № 17 им. В. Драгунского</a:t>
            </a:r>
          </a:p>
          <a:p>
            <a:r>
              <a:rPr lang="ru-RU" sz="2400" b="1" dirty="0" smtClean="0">
                <a:latin typeface="Turbota" panose="02000503000000000000" pitchFamily="50" charset="0"/>
              </a:rPr>
              <a:t>МБУК «ЦБС для детей им. Н. Островского» г. Красноярска</a:t>
            </a:r>
          </a:p>
          <a:p>
            <a:r>
              <a:rPr lang="ru-RU" sz="2400" b="1" dirty="0" err="1" smtClean="0">
                <a:latin typeface="Turbota" panose="02000503000000000000" pitchFamily="50" charset="0"/>
              </a:rPr>
              <a:t>Дрибница</a:t>
            </a:r>
            <a:r>
              <a:rPr lang="ru-RU" sz="2400" b="1" dirty="0" smtClean="0">
                <a:latin typeface="Turbota" panose="02000503000000000000" pitchFamily="50" charset="0"/>
              </a:rPr>
              <a:t> Екатерина Андреевна </a:t>
            </a:r>
            <a:endParaRPr lang="ru-RU" sz="2400" b="1" dirty="0">
              <a:latin typeface="Turbota" panose="02000503000000000000" pitchFamily="5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10518" y="6282979"/>
            <a:ext cx="770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1">
                    <a:lumMod val="75000"/>
                  </a:schemeClr>
                </a:solidFill>
                <a:latin typeface="Turbota" panose="02000503000000000000" pitchFamily="50" charset="0"/>
              </a:rPr>
              <a:t>2022 </a:t>
            </a:r>
            <a:endParaRPr lang="ru-RU" b="1" dirty="0">
              <a:solidFill>
                <a:schemeClr val="accent1">
                  <a:lumMod val="75000"/>
                </a:schemeClr>
              </a:solidFill>
              <a:latin typeface="Turbota" panose="02000503000000000000" pitchFamily="50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7778" y="2638755"/>
            <a:ext cx="5316443" cy="2365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4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9580" y="781497"/>
            <a:ext cx="3971254" cy="529500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40" y="847949"/>
            <a:ext cx="6879220" cy="516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07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112" y="423827"/>
            <a:ext cx="7605776" cy="601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81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5768" y="300864"/>
            <a:ext cx="1835055" cy="20362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707" y="1545248"/>
            <a:ext cx="4457700" cy="462915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744234" y="395654"/>
            <a:ext cx="470353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solidFill>
                  <a:schemeClr val="accent1"/>
                </a:solidFill>
                <a:latin typeface="Turbota" panose="02000503000000000000" pitchFamily="50" charset="0"/>
              </a:rPr>
              <a:t>«</a:t>
            </a:r>
            <a:r>
              <a:rPr lang="en-US" sz="5400" b="1" dirty="0">
                <a:solidFill>
                  <a:schemeClr val="accent1"/>
                </a:solidFill>
                <a:latin typeface="Turbota" panose="02000503000000000000" pitchFamily="50" charset="0"/>
              </a:rPr>
              <a:t>HOGWARTS</a:t>
            </a:r>
            <a:r>
              <a:rPr lang="ru-RU" sz="5400" b="1" dirty="0">
                <a:solidFill>
                  <a:schemeClr val="accent1"/>
                </a:solidFill>
                <a:latin typeface="Turbota" panose="02000503000000000000" pitchFamily="50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860340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155" y="1483945"/>
            <a:ext cx="3745522" cy="499402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701" y="318448"/>
            <a:ext cx="1835055" cy="203624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676106" y="413238"/>
            <a:ext cx="483978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solidFill>
                  <a:schemeClr val="accent1"/>
                </a:solidFill>
                <a:latin typeface="Turbota" panose="02000503000000000000" pitchFamily="50" charset="0"/>
              </a:rPr>
              <a:t>«</a:t>
            </a:r>
            <a:r>
              <a:rPr lang="en-US" sz="5400" b="1" dirty="0">
                <a:solidFill>
                  <a:schemeClr val="accent1"/>
                </a:solidFill>
                <a:latin typeface="Turbota" panose="02000503000000000000" pitchFamily="50" charset="0"/>
              </a:rPr>
              <a:t>Harry Potter</a:t>
            </a:r>
            <a:r>
              <a:rPr lang="ru-RU" sz="5400" b="1" dirty="0">
                <a:solidFill>
                  <a:schemeClr val="accent1"/>
                </a:solidFill>
                <a:latin typeface="Turbota" panose="02000503000000000000" pitchFamily="50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392300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3675184"/>
            <a:ext cx="9872871" cy="2420815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016988" y="6163408"/>
            <a:ext cx="2144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Саймон</a:t>
            </a:r>
            <a:r>
              <a:rPr lang="ru-RU" b="1" dirty="0" smtClean="0">
                <a:solidFill>
                  <a:schemeClr val="bg1"/>
                </a:solidFill>
              </a:rPr>
              <a:t> Грейс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388" y="1389184"/>
            <a:ext cx="3761224" cy="510832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148320" y="465854"/>
            <a:ext cx="382829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solidFill>
                  <a:schemeClr val="accent1"/>
                </a:solidFill>
                <a:latin typeface="Turbota" panose="02000503000000000000" pitchFamily="50" charset="0"/>
              </a:rPr>
              <a:t>«Алхимия»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701" y="318448"/>
            <a:ext cx="1835055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977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3675184"/>
            <a:ext cx="9872871" cy="2420815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016988" y="6163408"/>
            <a:ext cx="2144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Саймон</a:t>
            </a:r>
            <a:r>
              <a:rPr lang="ru-RU" b="1" dirty="0" smtClean="0">
                <a:solidFill>
                  <a:schemeClr val="bg1"/>
                </a:solidFill>
              </a:rPr>
              <a:t> Грейс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989" y="1696915"/>
            <a:ext cx="6994022" cy="47559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701" y="318448"/>
            <a:ext cx="1835055" cy="20362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345881" y="667335"/>
            <a:ext cx="746710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solidFill>
                  <a:schemeClr val="accent1"/>
                </a:solidFill>
                <a:latin typeface="Turbota" panose="02000503000000000000" pitchFamily="50" charset="0"/>
              </a:rPr>
              <a:t>«Турнир по </a:t>
            </a:r>
            <a:r>
              <a:rPr lang="ru-RU" sz="5400" b="1" dirty="0" err="1">
                <a:solidFill>
                  <a:schemeClr val="accent1"/>
                </a:solidFill>
                <a:latin typeface="Turbota" panose="02000503000000000000" pitchFamily="50" charset="0"/>
              </a:rPr>
              <a:t>квиддичу</a:t>
            </a:r>
            <a:r>
              <a:rPr lang="ru-RU" sz="5400" b="1" dirty="0">
                <a:solidFill>
                  <a:schemeClr val="accent1"/>
                </a:solidFill>
                <a:latin typeface="Turbota" panose="02000503000000000000" pitchFamily="50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615483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3675184"/>
            <a:ext cx="9872871" cy="2420815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016988" y="6163408"/>
            <a:ext cx="2144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Саймон</a:t>
            </a:r>
            <a:r>
              <a:rPr lang="ru-RU" b="1" dirty="0" smtClean="0">
                <a:solidFill>
                  <a:schemeClr val="bg1"/>
                </a:solidFill>
              </a:rPr>
              <a:t> Грейс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445" y="1677765"/>
            <a:ext cx="6412962" cy="46703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131" y="1477136"/>
            <a:ext cx="2445020" cy="48709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6701" y="318448"/>
            <a:ext cx="1835055" cy="20362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686210" y="481122"/>
            <a:ext cx="71849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>
                <a:solidFill>
                  <a:schemeClr val="accent1"/>
                </a:solidFill>
                <a:latin typeface="Turbota" panose="02000503000000000000" pitchFamily="50" charset="0"/>
              </a:rPr>
              <a:t>«Лавка </a:t>
            </a:r>
            <a:r>
              <a:rPr lang="ru-RU" sz="5400" b="1" dirty="0" err="1">
                <a:solidFill>
                  <a:schemeClr val="accent1"/>
                </a:solidFill>
                <a:latin typeface="Turbota" panose="02000503000000000000" pitchFamily="50" charset="0"/>
              </a:rPr>
              <a:t>Олливандера</a:t>
            </a:r>
            <a:r>
              <a:rPr lang="ru-RU" sz="5400" b="1" dirty="0">
                <a:solidFill>
                  <a:schemeClr val="accent1"/>
                </a:solidFill>
                <a:latin typeface="Turbota" panose="02000503000000000000" pitchFamily="50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2964072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3675184"/>
            <a:ext cx="9872871" cy="2420815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016988" y="6163408"/>
            <a:ext cx="2144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Саймон</a:t>
            </a:r>
            <a:r>
              <a:rPr lang="ru-RU" b="1" dirty="0" smtClean="0">
                <a:solidFill>
                  <a:schemeClr val="bg1"/>
                </a:solidFill>
              </a:rPr>
              <a:t> Грейс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577" y="1583347"/>
            <a:ext cx="3557954" cy="489218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59909" y="342883"/>
            <a:ext cx="1835055" cy="203624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44443" y="342883"/>
            <a:ext cx="641714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5400" b="1" dirty="0">
                <a:solidFill>
                  <a:schemeClr val="accent1"/>
                </a:solidFill>
                <a:latin typeface="Turbota" panose="02000503000000000000" pitchFamily="50" charset="0"/>
              </a:rPr>
              <a:t>«Правда</a:t>
            </a:r>
            <a:r>
              <a:rPr lang="en-US" sz="5400" b="1" dirty="0">
                <a:solidFill>
                  <a:schemeClr val="accent1"/>
                </a:solidFill>
                <a:latin typeface="Turbota" panose="02000503000000000000" pitchFamily="50" charset="0"/>
              </a:rPr>
              <a:t>/</a:t>
            </a:r>
            <a:r>
              <a:rPr lang="ru-RU" sz="5400" b="1" dirty="0">
                <a:solidFill>
                  <a:schemeClr val="accent1"/>
                </a:solidFill>
                <a:latin typeface="Turbota" panose="02000503000000000000" pitchFamily="50" charset="0"/>
              </a:rPr>
              <a:t>неправда»</a:t>
            </a:r>
          </a:p>
        </p:txBody>
      </p:sp>
    </p:spTree>
    <p:extLst>
      <p:ext uri="{BB962C8B-B14F-4D97-AF65-F5344CB8AC3E}">
        <p14:creationId xmlns:p14="http://schemas.microsoft.com/office/powerpoint/2010/main" val="47706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3112" y="423827"/>
            <a:ext cx="7605776" cy="6010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3675184"/>
            <a:ext cx="9872871" cy="2420815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016988" y="6163408"/>
            <a:ext cx="2144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Саймон</a:t>
            </a:r>
            <a:r>
              <a:rPr lang="ru-RU" b="1" dirty="0" smtClean="0">
                <a:solidFill>
                  <a:schemeClr val="bg1"/>
                </a:solidFill>
              </a:rPr>
              <a:t> Грейс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929" y="338992"/>
            <a:ext cx="4635012" cy="618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98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b="1" dirty="0" smtClean="0">
                <a:latin typeface="Turbota" panose="02000503000000000000" pitchFamily="50" charset="0"/>
              </a:rPr>
              <a:t>Что </a:t>
            </a:r>
            <a:r>
              <a:rPr lang="ru-RU" sz="5400" b="1" dirty="0">
                <a:latin typeface="Turbota" panose="02000503000000000000" pitchFamily="50" charset="0"/>
              </a:rPr>
              <a:t>такое </a:t>
            </a:r>
            <a:r>
              <a:rPr lang="ru-RU" sz="5400" b="1" dirty="0" err="1" smtClean="0">
                <a:latin typeface="Turbota" panose="02000503000000000000" pitchFamily="50" charset="0"/>
              </a:rPr>
              <a:t>лэпбук</a:t>
            </a:r>
            <a:r>
              <a:rPr lang="ru-RU" sz="5400" b="1" dirty="0" smtClean="0">
                <a:latin typeface="Turbota" panose="02000503000000000000" pitchFamily="50" charset="0"/>
              </a:rPr>
              <a:t>?</a:t>
            </a:r>
            <a:endParaRPr lang="ru-RU" sz="5400" b="1" dirty="0">
              <a:latin typeface="Turbota" panose="02000503000000000000" pitchFamily="50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1703" y="1965960"/>
            <a:ext cx="11038114" cy="4038600"/>
          </a:xfrm>
        </p:spPr>
        <p:txBody>
          <a:bodyPr>
            <a:normAutofit/>
          </a:bodyPr>
          <a:lstStyle/>
          <a:p>
            <a:r>
              <a:rPr lang="ru-RU" sz="42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 книжка </a:t>
            </a:r>
            <a:r>
              <a:rPr lang="ru-RU" sz="4200" b="1" dirty="0">
                <a:solidFill>
                  <a:schemeClr val="tx1"/>
                </a:solidFill>
                <a:latin typeface="Turbota" panose="02000503000000000000" pitchFamily="50" charset="0"/>
              </a:rPr>
              <a:t>на коленях (от «</a:t>
            </a:r>
            <a:r>
              <a:rPr lang="ru-RU" sz="4200" b="1" dirty="0" err="1">
                <a:solidFill>
                  <a:schemeClr val="tx1"/>
                </a:solidFill>
                <a:latin typeface="Turbota" panose="02000503000000000000" pitchFamily="50" charset="0"/>
              </a:rPr>
              <a:t>lap</a:t>
            </a:r>
            <a:r>
              <a:rPr lang="ru-RU" sz="4200" b="1" dirty="0">
                <a:solidFill>
                  <a:schemeClr val="tx1"/>
                </a:solidFill>
                <a:latin typeface="Turbota" panose="02000503000000000000" pitchFamily="50" charset="0"/>
              </a:rPr>
              <a:t>»-колено, «</a:t>
            </a:r>
            <a:r>
              <a:rPr lang="ru-RU" sz="4200" b="1" dirty="0" err="1">
                <a:solidFill>
                  <a:schemeClr val="tx1"/>
                </a:solidFill>
                <a:latin typeface="Turbota" panose="02000503000000000000" pitchFamily="50" charset="0"/>
              </a:rPr>
              <a:t>book</a:t>
            </a:r>
            <a:r>
              <a:rPr lang="ru-RU" sz="4200" b="1" dirty="0">
                <a:solidFill>
                  <a:schemeClr val="tx1"/>
                </a:solidFill>
                <a:latin typeface="Turbota" panose="02000503000000000000" pitchFamily="50" charset="0"/>
              </a:rPr>
              <a:t>»-книга</a:t>
            </a:r>
            <a:r>
              <a:rPr lang="ru-RU" sz="42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)</a:t>
            </a:r>
          </a:p>
          <a:p>
            <a:pPr marL="45720" indent="0">
              <a:buNone/>
            </a:pPr>
            <a:endParaRPr lang="ru-RU" sz="4200" b="1" dirty="0">
              <a:solidFill>
                <a:schemeClr val="tx1"/>
              </a:solidFill>
              <a:latin typeface="Turbota" panose="02000503000000000000" pitchFamily="50" charset="0"/>
            </a:endParaRPr>
          </a:p>
          <a:p>
            <a:r>
              <a:rPr lang="ru-RU" sz="4200" b="1" dirty="0">
                <a:solidFill>
                  <a:schemeClr val="tx1"/>
                </a:solidFill>
                <a:latin typeface="Turbota" panose="02000503000000000000" pitchFamily="50" charset="0"/>
              </a:rPr>
              <a:t> это самодельная интерактивная папка для игры или закрепления какой-то конкретной </a:t>
            </a:r>
            <a:r>
              <a:rPr lang="ru-RU" sz="42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темы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233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3675184"/>
            <a:ext cx="9872871" cy="2420815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016988" y="6163408"/>
            <a:ext cx="2144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Саймон</a:t>
            </a:r>
            <a:r>
              <a:rPr lang="ru-RU" b="1" dirty="0" smtClean="0">
                <a:solidFill>
                  <a:schemeClr val="bg1"/>
                </a:solidFill>
              </a:rPr>
              <a:t> Грейс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06273" y="331042"/>
            <a:ext cx="10146323" cy="58323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err="1">
                <a:solidFill>
                  <a:schemeClr val="accent1"/>
                </a:solidFill>
                <a:latin typeface="Turbota" panose="02000503000000000000" pitchFamily="50" charset="0"/>
              </a:rPr>
              <a:t>Лэпбук</a:t>
            </a:r>
            <a:r>
              <a:rPr lang="ru-RU" sz="5400" b="1" dirty="0">
                <a:solidFill>
                  <a:schemeClr val="accent1"/>
                </a:solidFill>
                <a:latin typeface="Turbota" panose="02000503000000000000" pitchFamily="50" charset="0"/>
              </a:rPr>
              <a:t> можно использовать:</a:t>
            </a:r>
          </a:p>
          <a:p>
            <a:pPr marL="514350" indent="-514350">
              <a:buAutoNum type="arabicPeriod"/>
            </a:pPr>
            <a:r>
              <a:rPr lang="ru-RU" sz="3100" b="1" dirty="0" smtClean="0">
                <a:latin typeface="Turbota" panose="02000503000000000000" pitchFamily="50" charset="0"/>
              </a:rPr>
              <a:t>при </a:t>
            </a:r>
            <a:r>
              <a:rPr lang="ru-RU" sz="3100" b="1" dirty="0">
                <a:latin typeface="Turbota" panose="02000503000000000000" pitchFamily="50" charset="0"/>
              </a:rPr>
              <a:t>знакомстве с творчеством писателя/поэта</a:t>
            </a:r>
            <a:r>
              <a:rPr lang="ru-RU" sz="3100" b="1" dirty="0" smtClean="0">
                <a:latin typeface="Turbota" panose="02000503000000000000" pitchFamily="50" charset="0"/>
              </a:rPr>
              <a:t>;</a:t>
            </a:r>
          </a:p>
          <a:p>
            <a:endParaRPr lang="ru-RU" sz="800" b="1" dirty="0">
              <a:latin typeface="Turbota" panose="02000503000000000000" pitchFamily="50" charset="0"/>
            </a:endParaRPr>
          </a:p>
          <a:p>
            <a:r>
              <a:rPr lang="ru-RU" sz="3100" b="1" dirty="0" smtClean="0">
                <a:latin typeface="Turbota" panose="02000503000000000000" pitchFamily="50" charset="0"/>
              </a:rPr>
              <a:t>2. для </a:t>
            </a:r>
            <a:r>
              <a:rPr lang="ru-RU" sz="3100" b="1" dirty="0">
                <a:latin typeface="Turbota" panose="02000503000000000000" pitchFamily="50" charset="0"/>
              </a:rPr>
              <a:t>закрепления содержания произведений</a:t>
            </a:r>
            <a:r>
              <a:rPr lang="ru-RU" sz="3100" b="1" dirty="0" smtClean="0">
                <a:latin typeface="Turbota" panose="02000503000000000000" pitchFamily="50" charset="0"/>
              </a:rPr>
              <a:t>;</a:t>
            </a:r>
          </a:p>
          <a:p>
            <a:endParaRPr lang="ru-RU" sz="800" b="1" dirty="0">
              <a:latin typeface="Turbota" panose="02000503000000000000" pitchFamily="50" charset="0"/>
            </a:endParaRPr>
          </a:p>
          <a:p>
            <a:r>
              <a:rPr lang="ru-RU" sz="3100" b="1" dirty="0" smtClean="0">
                <a:latin typeface="Turbota" panose="02000503000000000000" pitchFamily="50" charset="0"/>
              </a:rPr>
              <a:t>3. для </a:t>
            </a:r>
            <a:r>
              <a:rPr lang="ru-RU" sz="3100" b="1" dirty="0">
                <a:latin typeface="Turbota" panose="02000503000000000000" pitchFamily="50" charset="0"/>
              </a:rPr>
              <a:t>самостоятельной интерактивной игры между школьниками разного возраста</a:t>
            </a:r>
            <a:r>
              <a:rPr lang="ru-RU" sz="3100" b="1" dirty="0" smtClean="0">
                <a:latin typeface="Turbota" panose="02000503000000000000" pitchFamily="50" charset="0"/>
              </a:rPr>
              <a:t>;</a:t>
            </a:r>
          </a:p>
          <a:p>
            <a:endParaRPr lang="ru-RU" sz="800" b="1" dirty="0">
              <a:latin typeface="Turbota" panose="02000503000000000000" pitchFamily="50" charset="0"/>
            </a:endParaRPr>
          </a:p>
          <a:p>
            <a:r>
              <a:rPr lang="ru-RU" sz="3100" b="1" dirty="0" smtClean="0">
                <a:latin typeface="Turbota" panose="02000503000000000000" pitchFamily="50" charset="0"/>
              </a:rPr>
              <a:t>4. для </a:t>
            </a:r>
            <a:r>
              <a:rPr lang="ru-RU" sz="3100" b="1" dirty="0">
                <a:latin typeface="Turbota" panose="02000503000000000000" pitchFamily="50" charset="0"/>
              </a:rPr>
              <a:t>оформления книжных выставок и полок</a:t>
            </a:r>
            <a:r>
              <a:rPr lang="ru-RU" sz="3100" b="1" dirty="0" smtClean="0">
                <a:latin typeface="Turbota" panose="02000503000000000000" pitchFamily="50" charset="0"/>
              </a:rPr>
              <a:t>;</a:t>
            </a:r>
          </a:p>
          <a:p>
            <a:endParaRPr lang="ru-RU" sz="800" b="1" dirty="0">
              <a:latin typeface="Turbota" panose="02000503000000000000" pitchFamily="50" charset="0"/>
            </a:endParaRPr>
          </a:p>
          <a:p>
            <a:r>
              <a:rPr lang="ru-RU" sz="3100" b="1" dirty="0" smtClean="0">
                <a:latin typeface="Turbota" panose="02000503000000000000" pitchFamily="50" charset="0"/>
              </a:rPr>
              <a:t>5. для </a:t>
            </a:r>
            <a:r>
              <a:rPr lang="ru-RU" sz="3100" b="1" dirty="0">
                <a:latin typeface="Turbota" panose="02000503000000000000" pitchFamily="50" charset="0"/>
              </a:rPr>
              <a:t>возрождения спроса на отдельные книги</a:t>
            </a:r>
            <a:r>
              <a:rPr lang="ru-RU" sz="3100" b="1" dirty="0" smtClean="0">
                <a:latin typeface="Turbota" panose="02000503000000000000" pitchFamily="50" charset="0"/>
              </a:rPr>
              <a:t>;</a:t>
            </a:r>
          </a:p>
          <a:p>
            <a:endParaRPr lang="ru-RU" sz="800" b="1" dirty="0">
              <a:latin typeface="Turbota" panose="02000503000000000000" pitchFamily="50" charset="0"/>
            </a:endParaRPr>
          </a:p>
          <a:p>
            <a:r>
              <a:rPr lang="ru-RU" sz="3100" b="1" dirty="0" smtClean="0">
                <a:latin typeface="Turbota" panose="02000503000000000000" pitchFamily="50" charset="0"/>
              </a:rPr>
              <a:t>6. для </a:t>
            </a:r>
            <a:r>
              <a:rPr lang="ru-RU" sz="3100" b="1" dirty="0">
                <a:latin typeface="Turbota" panose="02000503000000000000" pitchFamily="50" charset="0"/>
              </a:rPr>
              <a:t>создания у школьников начальных классов атмосферы того, что книга-целый мир: яркий, завораживающий, объёмный. </a:t>
            </a:r>
          </a:p>
        </p:txBody>
      </p:sp>
    </p:spTree>
    <p:extLst>
      <p:ext uri="{BB962C8B-B14F-4D97-AF65-F5344CB8AC3E}">
        <p14:creationId xmlns:p14="http://schemas.microsoft.com/office/powerpoint/2010/main" val="172817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3675184"/>
            <a:ext cx="9872871" cy="2420815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016988" y="6163408"/>
            <a:ext cx="2144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Саймон</a:t>
            </a:r>
            <a:r>
              <a:rPr lang="ru-RU" b="1" dirty="0" smtClean="0">
                <a:solidFill>
                  <a:schemeClr val="bg1"/>
                </a:solidFill>
              </a:rPr>
              <a:t> Грейс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5992" y="274290"/>
            <a:ext cx="11570677" cy="63094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1"/>
                </a:solidFill>
                <a:latin typeface="Turbota" panose="02000503000000000000" pitchFamily="50" charset="0"/>
              </a:rPr>
              <a:t>Плюсы </a:t>
            </a:r>
            <a:r>
              <a:rPr lang="ru-RU" sz="5400" b="1" dirty="0" err="1">
                <a:solidFill>
                  <a:schemeClr val="accent1"/>
                </a:solidFill>
                <a:latin typeface="Turbota" panose="02000503000000000000" pitchFamily="50" charset="0"/>
              </a:rPr>
              <a:t>лэпбука</a:t>
            </a:r>
            <a:r>
              <a:rPr lang="ru-RU" sz="5400" b="1" dirty="0">
                <a:solidFill>
                  <a:schemeClr val="accent1"/>
                </a:solidFill>
                <a:latin typeface="Turbota" panose="02000503000000000000" pitchFamily="50" charset="0"/>
              </a:rPr>
              <a:t>:</a:t>
            </a:r>
          </a:p>
          <a:p>
            <a:pPr marL="514350" indent="-514350">
              <a:buAutoNum type="arabicPeriod"/>
            </a:pPr>
            <a:r>
              <a:rPr lang="ru-RU" sz="3100" b="1" dirty="0" smtClean="0">
                <a:latin typeface="Turbota" panose="02000503000000000000" pitchFamily="50" charset="0"/>
              </a:rPr>
              <a:t>яркая </a:t>
            </a:r>
            <a:r>
              <a:rPr lang="ru-RU" sz="3100" b="1" dirty="0">
                <a:latin typeface="Turbota" panose="02000503000000000000" pitchFamily="50" charset="0"/>
              </a:rPr>
              <a:t>форма для выражения впечатления о прочитанном</a:t>
            </a:r>
            <a:r>
              <a:rPr lang="ru-RU" sz="3100" b="1" dirty="0" smtClean="0">
                <a:latin typeface="Turbota" panose="02000503000000000000" pitchFamily="50" charset="0"/>
              </a:rPr>
              <a:t>;</a:t>
            </a:r>
          </a:p>
          <a:p>
            <a:pPr marL="514350" indent="-514350">
              <a:buAutoNum type="arabicPeriod"/>
            </a:pPr>
            <a:endParaRPr lang="ru-RU" sz="800" b="1" dirty="0">
              <a:latin typeface="Turbota" panose="02000503000000000000" pitchFamily="50" charset="0"/>
            </a:endParaRPr>
          </a:p>
          <a:p>
            <a:r>
              <a:rPr lang="ru-RU" sz="3100" b="1" dirty="0" smtClean="0">
                <a:latin typeface="Turbota" panose="02000503000000000000" pitchFamily="50" charset="0"/>
              </a:rPr>
              <a:t>2. дополнительное </a:t>
            </a:r>
            <a:r>
              <a:rPr lang="ru-RU" sz="3100" b="1" dirty="0">
                <a:latin typeface="Turbota" panose="02000503000000000000" pitchFamily="50" charset="0"/>
              </a:rPr>
              <a:t>обсуждение прочитанного, проходящее, чаще </a:t>
            </a:r>
            <a:r>
              <a:rPr lang="ru-RU" sz="3100" b="1" dirty="0" smtClean="0">
                <a:latin typeface="Turbota" panose="02000503000000000000" pitchFamily="50" charset="0"/>
              </a:rPr>
              <a:t>всего, </a:t>
            </a:r>
            <a:r>
              <a:rPr lang="ru-RU" sz="3100" b="1" dirty="0">
                <a:latin typeface="Turbota" panose="02000503000000000000" pitchFamily="50" charset="0"/>
              </a:rPr>
              <a:t>в очень живой беседе детей</a:t>
            </a:r>
            <a:r>
              <a:rPr lang="ru-RU" sz="3100" b="1" dirty="0" smtClean="0">
                <a:latin typeface="Turbota" panose="02000503000000000000" pitchFamily="50" charset="0"/>
              </a:rPr>
              <a:t>;</a:t>
            </a:r>
          </a:p>
          <a:p>
            <a:endParaRPr lang="ru-RU" sz="800" b="1" dirty="0">
              <a:latin typeface="Turbota" panose="02000503000000000000" pitchFamily="50" charset="0"/>
            </a:endParaRPr>
          </a:p>
          <a:p>
            <a:r>
              <a:rPr lang="ru-RU" sz="3100" b="1" dirty="0" smtClean="0">
                <a:latin typeface="Turbota" panose="02000503000000000000" pitchFamily="50" charset="0"/>
              </a:rPr>
              <a:t>3. доступность </a:t>
            </a:r>
            <a:r>
              <a:rPr lang="ru-RU" sz="3100" b="1" dirty="0">
                <a:latin typeface="Turbota" panose="02000503000000000000" pitchFamily="50" charset="0"/>
              </a:rPr>
              <a:t>создания детьми самостоятельно и под руководством взрослых</a:t>
            </a:r>
            <a:r>
              <a:rPr lang="ru-RU" sz="3100" b="1" dirty="0" smtClean="0">
                <a:latin typeface="Turbota" panose="02000503000000000000" pitchFamily="50" charset="0"/>
              </a:rPr>
              <a:t>;</a:t>
            </a:r>
          </a:p>
          <a:p>
            <a:endParaRPr lang="ru-RU" sz="800" b="1" dirty="0">
              <a:latin typeface="Turbota" panose="02000503000000000000" pitchFamily="50" charset="0"/>
            </a:endParaRPr>
          </a:p>
          <a:p>
            <a:r>
              <a:rPr lang="ru-RU" sz="3100" b="1" dirty="0" smtClean="0">
                <a:latin typeface="Turbota" panose="02000503000000000000" pitchFamily="50" charset="0"/>
              </a:rPr>
              <a:t>4. высокая </a:t>
            </a:r>
            <a:r>
              <a:rPr lang="ru-RU" sz="3100" b="1" dirty="0">
                <a:latin typeface="Turbota" panose="02000503000000000000" pitchFamily="50" charset="0"/>
              </a:rPr>
              <a:t>вариативность форм и вложений для украшения </a:t>
            </a:r>
            <a:r>
              <a:rPr lang="ru-RU" sz="3100" b="1" dirty="0" err="1">
                <a:latin typeface="Turbota" panose="02000503000000000000" pitchFamily="50" charset="0"/>
              </a:rPr>
              <a:t>лэпбука</a:t>
            </a:r>
            <a:r>
              <a:rPr lang="ru-RU" sz="3100" b="1" dirty="0" smtClean="0">
                <a:latin typeface="Turbota" panose="02000503000000000000" pitchFamily="50" charset="0"/>
              </a:rPr>
              <a:t>;</a:t>
            </a:r>
          </a:p>
          <a:p>
            <a:endParaRPr lang="ru-RU" sz="800" b="1" dirty="0">
              <a:latin typeface="Turbota" panose="02000503000000000000" pitchFamily="50" charset="0"/>
            </a:endParaRPr>
          </a:p>
          <a:p>
            <a:r>
              <a:rPr lang="ru-RU" sz="3100" b="1" dirty="0" smtClean="0">
                <a:latin typeface="Turbota" panose="02000503000000000000" pitchFamily="50" charset="0"/>
              </a:rPr>
              <a:t>5. разнообразие </a:t>
            </a:r>
            <a:r>
              <a:rPr lang="ru-RU" sz="3100" b="1" dirty="0">
                <a:latin typeface="Turbota" panose="02000503000000000000" pitchFamily="50" charset="0"/>
              </a:rPr>
              <a:t>тем для рассмотрения с помощью </a:t>
            </a:r>
            <a:r>
              <a:rPr lang="ru-RU" sz="3100" b="1" dirty="0" err="1">
                <a:latin typeface="Turbota" panose="02000503000000000000" pitchFamily="50" charset="0"/>
              </a:rPr>
              <a:t>лэпбука</a:t>
            </a:r>
            <a:r>
              <a:rPr lang="ru-RU" sz="3100" b="1" dirty="0" smtClean="0">
                <a:latin typeface="Turbota" panose="02000503000000000000" pitchFamily="50" charset="0"/>
              </a:rPr>
              <a:t>;</a:t>
            </a:r>
          </a:p>
          <a:p>
            <a:endParaRPr lang="ru-RU" sz="800" b="1" dirty="0">
              <a:latin typeface="Turbota" panose="02000503000000000000" pitchFamily="50" charset="0"/>
            </a:endParaRPr>
          </a:p>
          <a:p>
            <a:r>
              <a:rPr lang="ru-RU" sz="3100" b="1" dirty="0" smtClean="0">
                <a:latin typeface="Turbota" panose="02000503000000000000" pitchFamily="50" charset="0"/>
              </a:rPr>
              <a:t>6. мобильность </a:t>
            </a:r>
            <a:r>
              <a:rPr lang="ru-RU" sz="3100" b="1" dirty="0">
                <a:latin typeface="Turbota" panose="02000503000000000000" pitchFamily="50" charset="0"/>
              </a:rPr>
              <a:t>изменения.</a:t>
            </a:r>
          </a:p>
          <a:p>
            <a:endParaRPr lang="ru-RU" sz="3100" b="1" dirty="0" smtClean="0">
              <a:latin typeface="Turbota" panose="02000503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14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3675184"/>
            <a:ext cx="9872871" cy="2420815"/>
          </a:xfrm>
        </p:spPr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016988" y="6163408"/>
            <a:ext cx="2144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</a:rPr>
              <a:t>Саймон</a:t>
            </a:r>
            <a:r>
              <a:rPr lang="ru-RU" b="1" dirty="0" smtClean="0">
                <a:solidFill>
                  <a:schemeClr val="bg1"/>
                </a:solidFill>
              </a:rPr>
              <a:t> Грейс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811822" y="473795"/>
            <a:ext cx="10890739" cy="546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accent1"/>
                </a:solidFill>
                <a:latin typeface="Turbota" panose="02000503000000000000" pitchFamily="50" charset="0"/>
              </a:rPr>
              <a:t>Возможные </a:t>
            </a:r>
            <a:r>
              <a:rPr lang="ru-RU" sz="5400" b="1" dirty="0">
                <a:solidFill>
                  <a:schemeClr val="accent1"/>
                </a:solidFill>
                <a:latin typeface="Turbota" panose="02000503000000000000" pitchFamily="50" charset="0"/>
              </a:rPr>
              <a:t>минусы </a:t>
            </a:r>
            <a:r>
              <a:rPr lang="ru-RU" sz="5400" b="1" dirty="0" err="1">
                <a:solidFill>
                  <a:schemeClr val="accent1"/>
                </a:solidFill>
                <a:latin typeface="Turbota" panose="02000503000000000000" pitchFamily="50" charset="0"/>
              </a:rPr>
              <a:t>лэпбука</a:t>
            </a:r>
            <a:r>
              <a:rPr lang="ru-RU" sz="5400" b="1" dirty="0" smtClean="0">
                <a:solidFill>
                  <a:schemeClr val="accent1"/>
                </a:solidFill>
                <a:latin typeface="Turbota" panose="02000503000000000000" pitchFamily="50" charset="0"/>
              </a:rPr>
              <a:t>:</a:t>
            </a:r>
          </a:p>
          <a:p>
            <a:pPr algn="ctr"/>
            <a:endParaRPr lang="ru-RU" sz="5400" b="1" dirty="0">
              <a:solidFill>
                <a:schemeClr val="accent1"/>
              </a:solidFill>
              <a:latin typeface="Turbota" panose="02000503000000000000" pitchFamily="50" charset="0"/>
            </a:endParaRPr>
          </a:p>
          <a:p>
            <a:pPr marL="514350" indent="-514350">
              <a:buAutoNum type="arabicPeriod"/>
            </a:pPr>
            <a:r>
              <a:rPr lang="ru-RU" sz="3100" b="1" dirty="0" smtClean="0">
                <a:latin typeface="Turbota" panose="02000503000000000000" pitchFamily="50" charset="0"/>
              </a:rPr>
              <a:t>недолговечность;</a:t>
            </a:r>
          </a:p>
          <a:p>
            <a:endParaRPr lang="ru-RU" sz="800" b="1" dirty="0">
              <a:latin typeface="Turbota" panose="02000503000000000000" pitchFamily="50" charset="0"/>
            </a:endParaRPr>
          </a:p>
          <a:p>
            <a:r>
              <a:rPr lang="ru-RU" sz="3100" b="1" dirty="0" smtClean="0">
                <a:latin typeface="Turbota" panose="02000503000000000000" pitchFamily="50" charset="0"/>
              </a:rPr>
              <a:t>2. небольшая </a:t>
            </a:r>
            <a:r>
              <a:rPr lang="ru-RU" sz="3100" b="1" dirty="0">
                <a:latin typeface="Turbota" panose="02000503000000000000" pitchFamily="50" charset="0"/>
              </a:rPr>
              <a:t>площадь для размещения материалов и информации</a:t>
            </a:r>
            <a:r>
              <a:rPr lang="ru-RU" sz="3100" b="1" dirty="0" smtClean="0">
                <a:latin typeface="Turbota" panose="02000503000000000000" pitchFamily="50" charset="0"/>
              </a:rPr>
              <a:t>;</a:t>
            </a:r>
          </a:p>
          <a:p>
            <a:endParaRPr lang="ru-RU" sz="800" b="1" dirty="0">
              <a:latin typeface="Turbota" panose="02000503000000000000" pitchFamily="50" charset="0"/>
            </a:endParaRPr>
          </a:p>
          <a:p>
            <a:r>
              <a:rPr lang="ru-RU" sz="3100" b="1" dirty="0" smtClean="0">
                <a:latin typeface="Turbota" panose="02000503000000000000" pitchFamily="50" charset="0"/>
              </a:rPr>
              <a:t>3. сложность </a:t>
            </a:r>
            <a:r>
              <a:rPr lang="ru-RU" sz="3100" b="1" dirty="0">
                <a:latin typeface="Turbota" panose="02000503000000000000" pitchFamily="50" charset="0"/>
              </a:rPr>
              <a:t>выполнения мелких деталей и элементов</a:t>
            </a:r>
            <a:r>
              <a:rPr lang="ru-RU" sz="3100" b="1" dirty="0" smtClean="0">
                <a:latin typeface="Turbota" panose="02000503000000000000" pitchFamily="50" charset="0"/>
              </a:rPr>
              <a:t>;</a:t>
            </a:r>
          </a:p>
          <a:p>
            <a:endParaRPr lang="ru-RU" sz="800" b="1" dirty="0">
              <a:latin typeface="Turbota" panose="02000503000000000000" pitchFamily="50" charset="0"/>
            </a:endParaRPr>
          </a:p>
          <a:p>
            <a:r>
              <a:rPr lang="ru-RU" sz="3100" b="1" dirty="0" smtClean="0">
                <a:latin typeface="Turbota" panose="02000503000000000000" pitchFamily="50" charset="0"/>
              </a:rPr>
              <a:t>4. необходимость </a:t>
            </a:r>
            <a:r>
              <a:rPr lang="ru-RU" sz="3100" b="1" dirty="0">
                <a:latin typeface="Turbota" panose="02000503000000000000" pitchFamily="50" charset="0"/>
              </a:rPr>
              <a:t>поиска и использования разных видов материалов для оформления </a:t>
            </a:r>
            <a:r>
              <a:rPr lang="ru-RU" sz="3100" b="1" dirty="0" err="1">
                <a:latin typeface="Turbota" panose="02000503000000000000" pitchFamily="50" charset="0"/>
              </a:rPr>
              <a:t>лэпбука</a:t>
            </a:r>
            <a:r>
              <a:rPr lang="ru-RU" sz="3100" b="1" dirty="0">
                <a:latin typeface="Turbota" panose="02000503000000000000" pitchFamily="50" charset="0"/>
              </a:rPr>
              <a:t>. </a:t>
            </a:r>
          </a:p>
          <a:p>
            <a:endParaRPr lang="ru-RU" sz="3100" b="1" dirty="0" smtClean="0">
              <a:latin typeface="Turbota" panose="02000503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10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5400" b="1" dirty="0" smtClean="0">
                <a:latin typeface="Turbota" panose="02000503000000000000" pitchFamily="50" charset="0"/>
              </a:rPr>
              <a:t>Благодарим за внимание!</a:t>
            </a:r>
            <a:endParaRPr lang="ru-RU" sz="5400" b="1" dirty="0">
              <a:latin typeface="Turbota" panose="02000503000000000000" pitchFamily="50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b="1" dirty="0">
                <a:solidFill>
                  <a:schemeClr val="tx1"/>
                </a:solidFill>
                <a:latin typeface="Turbota" panose="02000503000000000000" pitchFamily="50" charset="0"/>
              </a:rPr>
              <a:t>Б</a:t>
            </a:r>
            <a:r>
              <a:rPr lang="ru-RU" sz="28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иблиотека им. В. Драгунского</a:t>
            </a:r>
          </a:p>
          <a:p>
            <a:pPr marL="45720" indent="0" algn="ctr">
              <a:buNone/>
            </a:pPr>
            <a:endParaRPr lang="ru-RU" sz="2800" b="1" dirty="0" smtClean="0">
              <a:solidFill>
                <a:schemeClr val="tx1"/>
              </a:solidFill>
              <a:latin typeface="Turbota" panose="02000503000000000000" pitchFamily="50" charset="0"/>
            </a:endParaRPr>
          </a:p>
          <a:p>
            <a:pPr marL="45720" indent="0">
              <a:buNone/>
            </a:pPr>
            <a:r>
              <a:rPr lang="ru-RU" sz="2600" b="1" dirty="0" err="1" smtClean="0">
                <a:solidFill>
                  <a:schemeClr val="tx1"/>
                </a:solidFill>
                <a:latin typeface="Turbota" panose="02000503000000000000" pitchFamily="50" charset="0"/>
              </a:rPr>
              <a:t>г.Красноярск</a:t>
            </a:r>
            <a:r>
              <a:rPr lang="ru-RU" sz="26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, </a:t>
            </a:r>
            <a:r>
              <a:rPr lang="ru-RU" sz="2600" b="1" dirty="0" err="1" smtClean="0">
                <a:solidFill>
                  <a:schemeClr val="tx1"/>
                </a:solidFill>
                <a:latin typeface="Turbota" panose="02000503000000000000" pitchFamily="50" charset="0"/>
              </a:rPr>
              <a:t>пр.им.Газеты</a:t>
            </a:r>
            <a:r>
              <a:rPr lang="ru-RU" sz="26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 «Красноярский рабочий», 115А</a:t>
            </a:r>
          </a:p>
          <a:p>
            <a:pPr marL="45720" indent="0">
              <a:buNone/>
            </a:pPr>
            <a:r>
              <a:rPr lang="ru-RU" sz="2800" b="1" dirty="0">
                <a:solidFill>
                  <a:schemeClr val="tx1"/>
                </a:solidFill>
                <a:latin typeface="Turbota" panose="02000503000000000000" pitchFamily="50" charset="0"/>
              </a:rPr>
              <a:t>т</a:t>
            </a:r>
            <a:r>
              <a:rPr lang="ru-RU" sz="28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. 8 (391) 213-11-00</a:t>
            </a:r>
          </a:p>
          <a:p>
            <a:pPr marL="45720" indent="0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Сайт: </a:t>
            </a:r>
            <a:r>
              <a:rPr lang="en-US" sz="28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ostrovlib.ru</a:t>
            </a:r>
          </a:p>
          <a:p>
            <a:pPr marL="45720" indent="0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Группа </a:t>
            </a:r>
            <a:r>
              <a:rPr lang="ru-RU" sz="2800" b="1" dirty="0" err="1" smtClean="0">
                <a:solidFill>
                  <a:schemeClr val="tx1"/>
                </a:solidFill>
                <a:latin typeface="Turbota" panose="02000503000000000000" pitchFamily="50" charset="0"/>
              </a:rPr>
              <a:t>Вконтакте</a:t>
            </a:r>
            <a:r>
              <a:rPr lang="ru-RU" sz="28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: </a:t>
            </a:r>
            <a:r>
              <a:rPr lang="en-US" sz="28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vk.com/</a:t>
            </a:r>
            <a:r>
              <a:rPr lang="en-US" sz="2800" b="1" dirty="0" err="1" smtClean="0">
                <a:solidFill>
                  <a:schemeClr val="tx1"/>
                </a:solidFill>
                <a:latin typeface="Turbota" panose="02000503000000000000" pitchFamily="50" charset="0"/>
              </a:rPr>
              <a:t>lib_dragunskogo</a:t>
            </a:r>
            <a:r>
              <a:rPr lang="ru-RU" sz="2800" b="1" dirty="0">
                <a:solidFill>
                  <a:schemeClr val="tx1"/>
                </a:solidFill>
                <a:latin typeface="Turbota" panose="02000503000000000000" pitchFamily="50" charset="0"/>
              </a:rPr>
              <a:t> </a:t>
            </a:r>
            <a:r>
              <a:rPr lang="ru-RU" sz="28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      </a:t>
            </a:r>
          </a:p>
          <a:p>
            <a:pPr marL="45720" indent="0">
              <a:buNone/>
            </a:pPr>
            <a:r>
              <a:rPr lang="ru-RU" sz="28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                                             Инженерная библиотека</a:t>
            </a:r>
            <a:endParaRPr lang="ru-RU" sz="2800" b="1" dirty="0">
              <a:solidFill>
                <a:schemeClr val="tx1"/>
              </a:solidFill>
              <a:latin typeface="Turbota" panose="02000503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338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5400" b="1" dirty="0" smtClean="0">
                <a:latin typeface="Turbota" panose="02000503000000000000" pitchFamily="50" charset="0"/>
              </a:rPr>
              <a:t>Разработка проекта </a:t>
            </a:r>
            <a:r>
              <a:rPr lang="ru-RU" sz="5400" b="1" dirty="0" err="1" smtClean="0">
                <a:latin typeface="Turbota" panose="02000503000000000000" pitchFamily="50" charset="0"/>
              </a:rPr>
              <a:t>лэпбука</a:t>
            </a:r>
            <a:endParaRPr lang="ru-RU" sz="5400" b="1" dirty="0">
              <a:latin typeface="Turbota" panose="02000503000000000000" pitchFamily="50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2331" y="1855177"/>
            <a:ext cx="10776857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Этапы</a:t>
            </a:r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: </a:t>
            </a:r>
          </a:p>
          <a:p>
            <a:pPr marL="45720" indent="0">
              <a:buNone/>
            </a:pPr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1) </a:t>
            </a:r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выбор основной темы </a:t>
            </a:r>
            <a:r>
              <a:rPr lang="ru-RU" sz="3400" b="1" dirty="0" err="1" smtClean="0">
                <a:solidFill>
                  <a:schemeClr val="tx1"/>
                </a:solidFill>
                <a:latin typeface="Turbota" panose="02000503000000000000" pitchFamily="50" charset="0"/>
              </a:rPr>
              <a:t>лэпбука</a:t>
            </a:r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;</a:t>
            </a:r>
            <a:endParaRPr lang="ru-RU" sz="3400" b="1" dirty="0">
              <a:solidFill>
                <a:schemeClr val="tx1"/>
              </a:solidFill>
              <a:latin typeface="Turbota" panose="02000503000000000000" pitchFamily="50" charset="0"/>
            </a:endParaRPr>
          </a:p>
          <a:p>
            <a:pPr marL="45720" indent="0">
              <a:buNone/>
            </a:pPr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2) составление </a:t>
            </a:r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подробного плана с </a:t>
            </a:r>
            <a:r>
              <a:rPr lang="ru-RU" sz="3400" b="1" dirty="0" err="1" smtClean="0">
                <a:solidFill>
                  <a:schemeClr val="tx1"/>
                </a:solidFill>
                <a:latin typeface="Turbota" panose="02000503000000000000" pitchFamily="50" charset="0"/>
              </a:rPr>
              <a:t>подтемами</a:t>
            </a:r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;</a:t>
            </a:r>
            <a:endParaRPr lang="ru-RU" sz="3400" b="1" dirty="0">
              <a:solidFill>
                <a:schemeClr val="tx1"/>
              </a:solidFill>
              <a:latin typeface="Turbota" panose="02000503000000000000" pitchFamily="50" charset="0"/>
            </a:endParaRPr>
          </a:p>
          <a:p>
            <a:pPr marL="45720" indent="0">
              <a:buNone/>
            </a:pPr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3) изучение </a:t>
            </a:r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разнообразных видов вложений   </a:t>
            </a:r>
            <a:r>
              <a:rPr lang="ru-RU" sz="3400" b="1" dirty="0" err="1" smtClean="0">
                <a:solidFill>
                  <a:schemeClr val="tx1"/>
                </a:solidFill>
                <a:latin typeface="Turbota" panose="02000503000000000000" pitchFamily="50" charset="0"/>
              </a:rPr>
              <a:t>лэпбука</a:t>
            </a:r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;</a:t>
            </a:r>
            <a:endParaRPr lang="ru-RU" sz="3400" b="1" dirty="0">
              <a:solidFill>
                <a:schemeClr val="tx1"/>
              </a:solidFill>
              <a:latin typeface="Turbota" panose="02000503000000000000" pitchFamily="50" charset="0"/>
            </a:endParaRPr>
          </a:p>
          <a:p>
            <a:pPr marL="45720" indent="0">
              <a:buNone/>
            </a:pPr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4) создание </a:t>
            </a:r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эскиза или макета </a:t>
            </a:r>
            <a:r>
              <a:rPr lang="ru-RU" sz="3400" b="1" dirty="0" err="1">
                <a:solidFill>
                  <a:schemeClr val="tx1"/>
                </a:solidFill>
                <a:latin typeface="Turbota" panose="02000503000000000000" pitchFamily="50" charset="0"/>
              </a:rPr>
              <a:t>лэпбука</a:t>
            </a:r>
            <a:endParaRPr lang="ru-RU" sz="3400" b="1" dirty="0">
              <a:solidFill>
                <a:schemeClr val="tx1"/>
              </a:solidFill>
              <a:latin typeface="Turbota" panose="02000503000000000000" pitchFamily="50" charset="0"/>
            </a:endParaRPr>
          </a:p>
          <a:p>
            <a:pPr marL="4572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587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309155"/>
            <a:ext cx="9875520" cy="135636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atin typeface="Turbota" panose="02000503000000000000" pitchFamily="50" charset="0"/>
              </a:rPr>
              <a:t>1 </a:t>
            </a:r>
            <a:r>
              <a:rPr lang="ru-RU" sz="5400" b="1" dirty="0">
                <a:latin typeface="Turbota" panose="02000503000000000000" pitchFamily="50" charset="0"/>
              </a:rPr>
              <a:t>этап-Выбор основной </a:t>
            </a:r>
            <a:r>
              <a:rPr lang="ru-RU" sz="5400" b="1" dirty="0" smtClean="0">
                <a:latin typeface="Turbota" panose="02000503000000000000" pitchFamily="50" charset="0"/>
              </a:rPr>
              <a:t>темы</a:t>
            </a:r>
            <a:endParaRPr lang="ru-RU" sz="5400" b="1" dirty="0">
              <a:latin typeface="Turbota" panose="02000503000000000000" pitchFamily="50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0080" y="1809206"/>
            <a:ext cx="11220994" cy="4500154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 </a:t>
            </a:r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Ответы на следующие вопросы помогут определиться с выбором темы: </a:t>
            </a:r>
          </a:p>
          <a:p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 </a:t>
            </a:r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с</a:t>
            </a:r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пектр </a:t>
            </a:r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книжных предпочтений читателей, библиотекарей?</a:t>
            </a:r>
            <a:endParaRPr lang="ru-RU" sz="3400" b="1" dirty="0">
              <a:solidFill>
                <a:schemeClr val="tx1"/>
              </a:solidFill>
              <a:latin typeface="Turbota" panose="02000503000000000000" pitchFamily="50" charset="0"/>
            </a:endParaRPr>
          </a:p>
          <a:p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 </a:t>
            </a:r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о</a:t>
            </a:r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сновная </a:t>
            </a:r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задача, которую должен выполнять </a:t>
            </a:r>
            <a:r>
              <a:rPr lang="ru-RU" sz="3400" b="1" dirty="0" err="1">
                <a:solidFill>
                  <a:schemeClr val="tx1"/>
                </a:solidFill>
                <a:latin typeface="Turbota" panose="02000503000000000000" pitchFamily="50" charset="0"/>
              </a:rPr>
              <a:t>лэпбук</a:t>
            </a:r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? </a:t>
            </a:r>
          </a:p>
          <a:p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 </a:t>
            </a:r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в</a:t>
            </a:r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арианты </a:t>
            </a:r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его практического применения на </a:t>
            </a:r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занятиях </a:t>
            </a:r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групповых, индивидуальных?</a:t>
            </a:r>
          </a:p>
          <a:p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 </a:t>
            </a:r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в</a:t>
            </a:r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озраст </a:t>
            </a:r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детей, для которых создается этот </a:t>
            </a:r>
            <a:r>
              <a:rPr lang="ru-RU" sz="3400" b="1" dirty="0" err="1">
                <a:solidFill>
                  <a:schemeClr val="tx1"/>
                </a:solidFill>
                <a:latin typeface="Turbota" panose="02000503000000000000" pitchFamily="50" charset="0"/>
              </a:rPr>
              <a:t>лэпбук</a:t>
            </a:r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?</a:t>
            </a:r>
          </a:p>
          <a:p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 </a:t>
            </a:r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к</a:t>
            </a:r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то </a:t>
            </a:r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будет делать </a:t>
            </a:r>
            <a:r>
              <a:rPr lang="ru-RU" sz="3400" b="1" dirty="0" err="1">
                <a:solidFill>
                  <a:schemeClr val="tx1"/>
                </a:solidFill>
                <a:latin typeface="Turbota" panose="02000503000000000000" pitchFamily="50" charset="0"/>
              </a:rPr>
              <a:t>лэпбук</a:t>
            </a:r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?</a:t>
            </a:r>
            <a:endParaRPr lang="ru-RU" sz="3400" b="1" dirty="0">
              <a:solidFill>
                <a:schemeClr val="tx1"/>
              </a:solidFill>
              <a:latin typeface="Turbota" panose="02000503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698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3000" y="309155"/>
            <a:ext cx="9875520" cy="135636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 smtClean="0">
                <a:latin typeface="Turbota" panose="02000503000000000000" pitchFamily="50" charset="0"/>
              </a:rPr>
              <a:t>Возможные темы</a:t>
            </a:r>
            <a:endParaRPr lang="ru-RU" sz="5400" b="1" dirty="0">
              <a:latin typeface="Turbota" panose="02000503000000000000" pitchFamily="50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0080" y="1809206"/>
            <a:ext cx="11220994" cy="4500154"/>
          </a:xfrm>
        </p:spPr>
        <p:txBody>
          <a:bodyPr>
            <a:normAutofit/>
          </a:bodyPr>
          <a:lstStyle/>
          <a:p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 </a:t>
            </a:r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Литературное </a:t>
            </a:r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произведение</a:t>
            </a:r>
            <a:endParaRPr lang="ru-RU" sz="3400" b="1" dirty="0">
              <a:solidFill>
                <a:schemeClr val="tx1"/>
              </a:solidFill>
              <a:latin typeface="Turbota" panose="02000503000000000000" pitchFamily="50" charset="0"/>
            </a:endParaRPr>
          </a:p>
          <a:p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Биография </a:t>
            </a:r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и творчество писателя/поэта</a:t>
            </a:r>
          </a:p>
          <a:p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Представление </a:t>
            </a:r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зарубежных или отечественных писателей/поэтов определенной эпохи</a:t>
            </a:r>
          </a:p>
          <a:p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Обзор </a:t>
            </a:r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энциклопедий по определенной теме</a:t>
            </a:r>
          </a:p>
          <a:p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Обзор </a:t>
            </a:r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периодической литературы библиотеки (детские журналы) </a:t>
            </a:r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и </a:t>
            </a:r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другие </a:t>
            </a:r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темы</a:t>
            </a:r>
            <a:endParaRPr lang="ru-RU" sz="3400" b="1" dirty="0">
              <a:solidFill>
                <a:schemeClr val="tx1"/>
              </a:solidFill>
              <a:latin typeface="Turbota" panose="02000503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018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557349"/>
            <a:ext cx="10711543" cy="135636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latin typeface="Turbota" panose="02000503000000000000" pitchFamily="50" charset="0"/>
              </a:rPr>
              <a:t>2 </a:t>
            </a:r>
            <a:r>
              <a:rPr lang="ru-RU" sz="5400" b="1" dirty="0" smtClean="0">
                <a:latin typeface="Turbota" panose="02000503000000000000" pitchFamily="50" charset="0"/>
              </a:rPr>
              <a:t>этап-Составление </a:t>
            </a:r>
            <a:r>
              <a:rPr lang="ru-RU" sz="5400" b="1" dirty="0">
                <a:latin typeface="Turbota" panose="02000503000000000000" pitchFamily="50" charset="0"/>
              </a:rPr>
              <a:t/>
            </a:r>
            <a:br>
              <a:rPr lang="ru-RU" sz="5400" b="1" dirty="0">
                <a:latin typeface="Turbota" panose="02000503000000000000" pitchFamily="50" charset="0"/>
              </a:rPr>
            </a:br>
            <a:r>
              <a:rPr lang="ru-RU" sz="5400" b="1" dirty="0">
                <a:latin typeface="Turbota" panose="02000503000000000000" pitchFamily="50" charset="0"/>
              </a:rPr>
              <a:t>подробного плана с </a:t>
            </a:r>
            <a:r>
              <a:rPr lang="ru-RU" sz="5400" b="1" dirty="0" err="1" smtClean="0">
                <a:latin typeface="Turbota" panose="02000503000000000000" pitchFamily="50" charset="0"/>
              </a:rPr>
              <a:t>подтемами</a:t>
            </a:r>
            <a:endParaRPr lang="ru-RU" sz="5400" b="1" dirty="0">
              <a:latin typeface="Turbota" panose="02000503000000000000" pitchFamily="50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40080" y="2005149"/>
            <a:ext cx="11220994" cy="4500154"/>
          </a:xfrm>
        </p:spPr>
        <p:txBody>
          <a:bodyPr>
            <a:normAutofit lnSpcReduction="10000"/>
          </a:bodyPr>
          <a:lstStyle/>
          <a:p>
            <a:pPr marL="45720" indent="0">
              <a:buNone/>
            </a:pPr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Критерии </a:t>
            </a:r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выбора </a:t>
            </a:r>
            <a:r>
              <a:rPr lang="ru-RU" sz="3400" b="1" dirty="0" err="1">
                <a:solidFill>
                  <a:schemeClr val="tx1"/>
                </a:solidFill>
                <a:latin typeface="Turbota" panose="02000503000000000000" pitchFamily="50" charset="0"/>
              </a:rPr>
              <a:t>подтем</a:t>
            </a:r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:</a:t>
            </a:r>
          </a:p>
          <a:p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информативность </a:t>
            </a:r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материала;</a:t>
            </a:r>
            <a:endParaRPr lang="ru-RU" sz="3400" b="1" dirty="0">
              <a:solidFill>
                <a:schemeClr val="tx1"/>
              </a:solidFill>
              <a:latin typeface="Turbota" panose="02000503000000000000" pitchFamily="50" charset="0"/>
            </a:endParaRPr>
          </a:p>
          <a:p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уместность </a:t>
            </a:r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в рамках данной темы, для </a:t>
            </a:r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данной </a:t>
            </a:r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аудитории;</a:t>
            </a:r>
            <a:endParaRPr lang="ru-RU" sz="3400" b="1" dirty="0">
              <a:solidFill>
                <a:schemeClr val="tx1"/>
              </a:solidFill>
              <a:latin typeface="Turbota" panose="02000503000000000000" pitchFamily="50" charset="0"/>
            </a:endParaRPr>
          </a:p>
          <a:p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возможность </a:t>
            </a:r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рассмотрения </a:t>
            </a:r>
            <a:r>
              <a:rPr lang="ru-RU" sz="3400" b="1" dirty="0" err="1">
                <a:solidFill>
                  <a:schemeClr val="tx1"/>
                </a:solidFill>
                <a:latin typeface="Turbota" panose="02000503000000000000" pitchFamily="50" charset="0"/>
              </a:rPr>
              <a:t>подтемы</a:t>
            </a:r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 в рамках </a:t>
            </a:r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небольшого </a:t>
            </a:r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формата </a:t>
            </a:r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вложения;</a:t>
            </a:r>
            <a:endParaRPr lang="ru-RU" sz="3400" b="1" dirty="0">
              <a:solidFill>
                <a:schemeClr val="tx1"/>
              </a:solidFill>
              <a:latin typeface="Turbota" panose="02000503000000000000" pitchFamily="50" charset="0"/>
            </a:endParaRPr>
          </a:p>
          <a:p>
            <a:r>
              <a:rPr lang="ru-RU" sz="3400" b="1" dirty="0" smtClean="0">
                <a:solidFill>
                  <a:schemeClr val="tx1"/>
                </a:solidFill>
                <a:latin typeface="Turbota" panose="02000503000000000000" pitchFamily="50" charset="0"/>
              </a:rPr>
              <a:t>актуальность </a:t>
            </a:r>
            <a:r>
              <a:rPr lang="ru-RU" sz="3400" b="1" dirty="0">
                <a:solidFill>
                  <a:schemeClr val="tx1"/>
                </a:solidFill>
                <a:latin typeface="Turbota" panose="02000503000000000000" pitchFamily="50" charset="0"/>
              </a:rPr>
              <a:t>игровых форм, представленных в </a:t>
            </a:r>
            <a:r>
              <a:rPr lang="ru-RU" sz="3400" b="1" dirty="0" err="1" smtClean="0">
                <a:solidFill>
                  <a:schemeClr val="tx1"/>
                </a:solidFill>
                <a:latin typeface="Turbota" panose="02000503000000000000" pitchFamily="50" charset="0"/>
              </a:rPr>
              <a:t>лэпбуке</a:t>
            </a:r>
            <a:endParaRPr lang="ru-RU" sz="3400" b="1" dirty="0">
              <a:solidFill>
                <a:schemeClr val="tx1"/>
              </a:solidFill>
              <a:latin typeface="Turbota" panose="02000503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883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04" y="2282542"/>
            <a:ext cx="5167648" cy="3875736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261" y="2166369"/>
            <a:ext cx="5477444" cy="410808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1327" y="283335"/>
            <a:ext cx="112303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200" b="1" dirty="0">
                <a:solidFill>
                  <a:schemeClr val="accent1"/>
                </a:solidFill>
                <a:latin typeface="Turbota" panose="02000503000000000000" pitchFamily="50" charset="0"/>
                <a:ea typeface="Calibri" panose="020F0502020204030204" pitchFamily="34" charset="0"/>
                <a:cs typeface="+mj-cs"/>
              </a:rPr>
              <a:t>3 этап</a:t>
            </a:r>
            <a:r>
              <a:rPr lang="ru-RU" sz="5400" b="1" dirty="0">
                <a:solidFill>
                  <a:schemeClr val="accent1"/>
                </a:solidFill>
                <a:latin typeface="Turbota" panose="02000503000000000000" pitchFamily="50" charset="0"/>
                <a:ea typeface="Calibri" panose="020F0502020204030204" pitchFamily="34" charset="0"/>
                <a:cs typeface="+mj-cs"/>
              </a:rPr>
              <a:t>-Изучение разнообразных </a:t>
            </a:r>
            <a:br>
              <a:rPr lang="ru-RU" sz="5400" b="1" dirty="0">
                <a:solidFill>
                  <a:schemeClr val="accent1"/>
                </a:solidFill>
                <a:latin typeface="Turbota" panose="02000503000000000000" pitchFamily="50" charset="0"/>
                <a:ea typeface="Calibri" panose="020F0502020204030204" pitchFamily="34" charset="0"/>
                <a:cs typeface="+mj-cs"/>
              </a:rPr>
            </a:br>
            <a:r>
              <a:rPr lang="ru-RU" sz="5400" b="1" dirty="0">
                <a:solidFill>
                  <a:schemeClr val="accent1"/>
                </a:solidFill>
                <a:latin typeface="Turbota" panose="02000503000000000000" pitchFamily="50" charset="0"/>
                <a:ea typeface="Calibri" panose="020F0502020204030204" pitchFamily="34" charset="0"/>
                <a:cs typeface="+mj-cs"/>
              </a:rPr>
              <a:t> </a:t>
            </a:r>
            <a:r>
              <a:rPr lang="ru-RU" sz="5400" b="1" dirty="0" smtClean="0">
                <a:solidFill>
                  <a:schemeClr val="accent1"/>
                </a:solidFill>
                <a:latin typeface="Turbota" panose="02000503000000000000" pitchFamily="50" charset="0"/>
                <a:ea typeface="Calibri" panose="020F0502020204030204" pitchFamily="34" charset="0"/>
                <a:cs typeface="+mj-cs"/>
              </a:rPr>
              <a:t>видов </a:t>
            </a:r>
            <a:r>
              <a:rPr lang="ru-RU" sz="5400" b="1" dirty="0">
                <a:solidFill>
                  <a:schemeClr val="accent1"/>
                </a:solidFill>
                <a:latin typeface="Turbota" panose="02000503000000000000" pitchFamily="50" charset="0"/>
                <a:ea typeface="Calibri" panose="020F0502020204030204" pitchFamily="34" charset="0"/>
                <a:cs typeface="+mj-cs"/>
              </a:rPr>
              <a:t>вложений </a:t>
            </a:r>
            <a:r>
              <a:rPr lang="ru-RU" sz="5400" b="1" dirty="0" err="1">
                <a:solidFill>
                  <a:schemeClr val="accent1"/>
                </a:solidFill>
                <a:latin typeface="Turbota" panose="02000503000000000000" pitchFamily="50" charset="0"/>
                <a:ea typeface="Calibri" panose="020F0502020204030204" pitchFamily="34" charset="0"/>
                <a:cs typeface="+mj-cs"/>
              </a:rPr>
              <a:t>лэпбука</a:t>
            </a:r>
            <a:endParaRPr lang="ru-RU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203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9130" y="462525"/>
            <a:ext cx="8670701" cy="1356360"/>
          </a:xfrm>
        </p:spPr>
        <p:txBody>
          <a:bodyPr>
            <a:noAutofit/>
          </a:bodyPr>
          <a:lstStyle/>
          <a:p>
            <a:pPr algn="ctr"/>
            <a:r>
              <a:rPr lang="ru-RU" sz="5400" b="1" dirty="0">
                <a:latin typeface="Turbota" panose="02000503000000000000" pitchFamily="50" charset="0"/>
              </a:rPr>
              <a:t>4 этап- Создание эскиза</a:t>
            </a:r>
            <a:br>
              <a:rPr lang="ru-RU" sz="5400" b="1" dirty="0">
                <a:latin typeface="Turbota" panose="02000503000000000000" pitchFamily="50" charset="0"/>
              </a:rPr>
            </a:br>
            <a:r>
              <a:rPr lang="ru-RU" sz="5400" b="1" dirty="0">
                <a:latin typeface="Turbota" panose="02000503000000000000" pitchFamily="50" charset="0"/>
              </a:rPr>
              <a:t>       или макета </a:t>
            </a:r>
            <a:r>
              <a:rPr lang="ru-RU" sz="5400" b="1" dirty="0" err="1">
                <a:latin typeface="Turbota" panose="02000503000000000000" pitchFamily="50" charset="0"/>
              </a:rPr>
              <a:t>лэпбука</a:t>
            </a:r>
            <a:endParaRPr lang="ru-RU" sz="5400" b="1" dirty="0">
              <a:latin typeface="Turbota" panose="02000503000000000000" pitchFamily="50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661" y="506569"/>
            <a:ext cx="3504072" cy="262463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9397" y="2039851"/>
            <a:ext cx="10315978" cy="3431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100" b="1" dirty="0">
                <a:latin typeface="Turbota" panose="02000503000000000000" pitchFamily="50" charset="0"/>
              </a:rPr>
              <a:t>Стоит учитывать:</a:t>
            </a:r>
          </a:p>
          <a:p>
            <a:r>
              <a:rPr lang="ru-RU" sz="3100" b="1" dirty="0">
                <a:latin typeface="Turbota" panose="02000503000000000000" pitchFamily="50" charset="0"/>
              </a:rPr>
              <a:t>- форму и размер будущего  </a:t>
            </a:r>
            <a:r>
              <a:rPr lang="ru-RU" sz="3100" b="1" dirty="0" err="1" smtClean="0">
                <a:latin typeface="Turbota" panose="02000503000000000000" pitchFamily="50" charset="0"/>
              </a:rPr>
              <a:t>лэпбука</a:t>
            </a:r>
            <a:r>
              <a:rPr lang="ru-RU" sz="3100" b="1" dirty="0" smtClean="0">
                <a:latin typeface="Turbota" panose="02000503000000000000" pitchFamily="50" charset="0"/>
              </a:rPr>
              <a:t>;</a:t>
            </a:r>
            <a:endParaRPr lang="ru-RU" sz="3100" b="1" dirty="0">
              <a:latin typeface="Turbota" panose="02000503000000000000" pitchFamily="50" charset="0"/>
            </a:endParaRPr>
          </a:p>
          <a:p>
            <a:r>
              <a:rPr lang="ru-RU" sz="3100" b="1" dirty="0">
                <a:latin typeface="Turbota" panose="02000503000000000000" pitchFamily="50" charset="0"/>
              </a:rPr>
              <a:t>- цветовое настроение выбранной </a:t>
            </a:r>
            <a:r>
              <a:rPr lang="ru-RU" sz="3100" b="1" dirty="0" smtClean="0">
                <a:latin typeface="Turbota" panose="02000503000000000000" pitchFamily="50" charset="0"/>
              </a:rPr>
              <a:t>темы;</a:t>
            </a:r>
            <a:endParaRPr lang="ru-RU" sz="3100" b="1" dirty="0">
              <a:latin typeface="Turbota" panose="02000503000000000000" pitchFamily="50" charset="0"/>
            </a:endParaRPr>
          </a:p>
          <a:p>
            <a:r>
              <a:rPr lang="ru-RU" sz="3100" b="1" dirty="0">
                <a:latin typeface="Turbota" panose="02000503000000000000" pitchFamily="50" charset="0"/>
              </a:rPr>
              <a:t>- сроки реализации </a:t>
            </a:r>
            <a:r>
              <a:rPr lang="ru-RU" sz="3100" b="1" dirty="0" smtClean="0">
                <a:latin typeface="Turbota" panose="02000503000000000000" pitchFamily="50" charset="0"/>
              </a:rPr>
              <a:t>проекта;</a:t>
            </a:r>
            <a:endParaRPr lang="ru-RU" sz="3100" b="1" dirty="0">
              <a:latin typeface="Turbota" panose="02000503000000000000" pitchFamily="50" charset="0"/>
            </a:endParaRPr>
          </a:p>
          <a:p>
            <a:r>
              <a:rPr lang="ru-RU" sz="3100" b="1" dirty="0">
                <a:latin typeface="Turbota" panose="02000503000000000000" pitchFamily="50" charset="0"/>
              </a:rPr>
              <a:t>- виды материалов, из которых будут выполнены  </a:t>
            </a:r>
          </a:p>
          <a:p>
            <a:r>
              <a:rPr lang="ru-RU" sz="3100" b="1" dirty="0">
                <a:latin typeface="Turbota" panose="02000503000000000000" pitchFamily="50" charset="0"/>
              </a:rPr>
              <a:t>  вложения </a:t>
            </a:r>
            <a:r>
              <a:rPr lang="ru-RU" sz="3100" b="1" dirty="0" err="1">
                <a:latin typeface="Turbota" panose="02000503000000000000" pitchFamily="50" charset="0"/>
              </a:rPr>
              <a:t>лэпбука</a:t>
            </a:r>
            <a:r>
              <a:rPr lang="ru-RU" sz="3100" b="1" dirty="0">
                <a:latin typeface="Turbota" panose="02000503000000000000" pitchFamily="50" charset="0"/>
              </a:rPr>
              <a:t>, с учетом возможных дополнений  </a:t>
            </a:r>
          </a:p>
          <a:p>
            <a:r>
              <a:rPr lang="ru-RU" sz="3100" b="1" dirty="0">
                <a:latin typeface="Turbota" panose="02000503000000000000" pitchFamily="50" charset="0"/>
              </a:rPr>
              <a:t>  или изменений после окончания проекта</a:t>
            </a:r>
          </a:p>
        </p:txBody>
      </p:sp>
    </p:spTree>
    <p:extLst>
      <p:ext uri="{BB962C8B-B14F-4D97-AF65-F5344CB8AC3E}">
        <p14:creationId xmlns:p14="http://schemas.microsoft.com/office/powerpoint/2010/main" val="143456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TM03457444[[fn=Основа]]</Template>
  <TotalTime>933</TotalTime>
  <Words>627</Words>
  <Application>Microsoft Office PowerPoint</Application>
  <PresentationFormat>Широкоэкранный</PresentationFormat>
  <Paragraphs>138</Paragraphs>
  <Slides>33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Calibri</vt:lpstr>
      <vt:lpstr>Corbel</vt:lpstr>
      <vt:lpstr>Times New Roman</vt:lpstr>
      <vt:lpstr>Turbota</vt:lpstr>
      <vt:lpstr>Базис</vt:lpstr>
      <vt:lpstr>Презентация PowerPoint</vt:lpstr>
      <vt:lpstr>Лэпбук: впечатления  о прочитанном</vt:lpstr>
      <vt:lpstr>Что такое лэпбук?</vt:lpstr>
      <vt:lpstr>Разработка проекта лэпбука</vt:lpstr>
      <vt:lpstr>1 этап-Выбор основной темы</vt:lpstr>
      <vt:lpstr>Возможные темы</vt:lpstr>
      <vt:lpstr>2 этап-Составление  подробного плана с подтемами</vt:lpstr>
      <vt:lpstr>Презентация PowerPoint</vt:lpstr>
      <vt:lpstr>4 этап- Создание эскиза        или макета лэпбука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Благодарим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95</cp:revision>
  <dcterms:created xsi:type="dcterms:W3CDTF">2018-10-08T02:54:50Z</dcterms:created>
  <dcterms:modified xsi:type="dcterms:W3CDTF">2022-09-04T05:06:14Z</dcterms:modified>
</cp:coreProperties>
</file>